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5" r:id="rId2"/>
    <p:sldId id="270" r:id="rId3"/>
    <p:sldId id="271" r:id="rId4"/>
    <p:sldId id="272" r:id="rId5"/>
    <p:sldId id="274"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1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94705"/>
  </p:normalViewPr>
  <p:slideViewPr>
    <p:cSldViewPr snapToGrid="0">
      <p:cViewPr varScale="1">
        <p:scale>
          <a:sx n="108" d="100"/>
          <a:sy n="108" d="100"/>
        </p:scale>
        <p:origin x="5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38E2B-3378-FF45-B3EA-BB49F719D9FC}" type="datetimeFigureOut">
              <a:rPr lang="en-US" smtClean="0"/>
              <a:t>9/10/18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0587C-8F3C-2F45-8B67-0B2CFDA37CFC}" type="slidenum">
              <a:rPr lang="en-US" smtClean="0"/>
              <a:t>‹#›</a:t>
            </a:fld>
            <a:endParaRPr lang="en-US"/>
          </a:p>
        </p:txBody>
      </p:sp>
    </p:spTree>
    <p:extLst>
      <p:ext uri="{BB962C8B-B14F-4D97-AF65-F5344CB8AC3E}">
        <p14:creationId xmlns:p14="http://schemas.microsoft.com/office/powerpoint/2010/main" val="163031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 begins and introduces herself</a:t>
            </a:r>
          </a:p>
        </p:txBody>
      </p:sp>
      <p:sp>
        <p:nvSpPr>
          <p:cNvPr id="4" name="Slide Number Placeholder 3"/>
          <p:cNvSpPr>
            <a:spLocks noGrp="1"/>
          </p:cNvSpPr>
          <p:nvPr>
            <p:ph type="sldNum" sz="quarter" idx="10"/>
          </p:nvPr>
        </p:nvSpPr>
        <p:spPr/>
        <p:txBody>
          <a:bodyPr/>
          <a:lstStyle/>
          <a:p>
            <a:fld id="{50D0587C-8F3C-2F45-8B67-0B2CFDA37CFC}" type="slidenum">
              <a:rPr lang="en-US" smtClean="0"/>
              <a:t>2</a:t>
            </a:fld>
            <a:endParaRPr lang="en-US"/>
          </a:p>
        </p:txBody>
      </p:sp>
    </p:spTree>
    <p:extLst>
      <p:ext uri="{BB962C8B-B14F-4D97-AF65-F5344CB8AC3E}">
        <p14:creationId xmlns:p14="http://schemas.microsoft.com/office/powerpoint/2010/main" val="39413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a:t>
            </a:r>
          </a:p>
        </p:txBody>
      </p:sp>
      <p:sp>
        <p:nvSpPr>
          <p:cNvPr id="4" name="Slide Number Placeholder 3"/>
          <p:cNvSpPr>
            <a:spLocks noGrp="1"/>
          </p:cNvSpPr>
          <p:nvPr>
            <p:ph type="sldNum" sz="quarter" idx="10"/>
          </p:nvPr>
        </p:nvSpPr>
        <p:spPr/>
        <p:txBody>
          <a:bodyPr/>
          <a:lstStyle/>
          <a:p>
            <a:fld id="{50D0587C-8F3C-2F45-8B67-0B2CFDA37CFC}" type="slidenum">
              <a:rPr lang="en-US" smtClean="0"/>
              <a:t>3</a:t>
            </a:fld>
            <a:endParaRPr lang="en-US"/>
          </a:p>
        </p:txBody>
      </p:sp>
    </p:spTree>
    <p:extLst>
      <p:ext uri="{BB962C8B-B14F-4D97-AF65-F5344CB8AC3E}">
        <p14:creationId xmlns:p14="http://schemas.microsoft.com/office/powerpoint/2010/main" val="130231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Ruth steps in and introduces herself and explains her part</a:t>
            </a:r>
          </a:p>
        </p:txBody>
      </p:sp>
      <p:sp>
        <p:nvSpPr>
          <p:cNvPr id="4" name="Slide Number Placeholder 3"/>
          <p:cNvSpPr>
            <a:spLocks noGrp="1"/>
          </p:cNvSpPr>
          <p:nvPr>
            <p:ph type="sldNum" sz="quarter" idx="10"/>
          </p:nvPr>
        </p:nvSpPr>
        <p:spPr/>
        <p:txBody>
          <a:bodyPr/>
          <a:lstStyle/>
          <a:p>
            <a:fld id="{50D0587C-8F3C-2F45-8B67-0B2CFDA37CFC}" type="slidenum">
              <a:rPr lang="en-US" smtClean="0"/>
              <a:t>4</a:t>
            </a:fld>
            <a:endParaRPr lang="en-US"/>
          </a:p>
        </p:txBody>
      </p:sp>
    </p:spTree>
    <p:extLst>
      <p:ext uri="{BB962C8B-B14F-4D97-AF65-F5344CB8AC3E}">
        <p14:creationId xmlns:p14="http://schemas.microsoft.com/office/powerpoint/2010/main" val="209395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introduces herself and explains her part</a:t>
            </a:r>
          </a:p>
        </p:txBody>
      </p:sp>
      <p:sp>
        <p:nvSpPr>
          <p:cNvPr id="4" name="Slide Number Placeholder 3"/>
          <p:cNvSpPr>
            <a:spLocks noGrp="1"/>
          </p:cNvSpPr>
          <p:nvPr>
            <p:ph type="sldNum" sz="quarter" idx="10"/>
          </p:nvPr>
        </p:nvSpPr>
        <p:spPr/>
        <p:txBody>
          <a:bodyPr/>
          <a:lstStyle/>
          <a:p>
            <a:fld id="{50D0587C-8F3C-2F45-8B67-0B2CFDA37CFC}" type="slidenum">
              <a:rPr lang="en-US" smtClean="0"/>
              <a:t>5</a:t>
            </a:fld>
            <a:endParaRPr lang="en-US"/>
          </a:p>
        </p:txBody>
      </p:sp>
    </p:spTree>
    <p:extLst>
      <p:ext uri="{BB962C8B-B14F-4D97-AF65-F5344CB8AC3E}">
        <p14:creationId xmlns:p14="http://schemas.microsoft.com/office/powerpoint/2010/main" val="370823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 ends the presentation.  We will all stay up front</a:t>
            </a:r>
          </a:p>
        </p:txBody>
      </p:sp>
      <p:sp>
        <p:nvSpPr>
          <p:cNvPr id="4" name="Slide Number Placeholder 3"/>
          <p:cNvSpPr>
            <a:spLocks noGrp="1"/>
          </p:cNvSpPr>
          <p:nvPr>
            <p:ph type="sldNum" sz="quarter" idx="10"/>
          </p:nvPr>
        </p:nvSpPr>
        <p:spPr/>
        <p:txBody>
          <a:bodyPr/>
          <a:lstStyle/>
          <a:p>
            <a:fld id="{50D0587C-8F3C-2F45-8B67-0B2CFDA37CFC}" type="slidenum">
              <a:rPr lang="en-US" smtClean="0"/>
              <a:t>6</a:t>
            </a:fld>
            <a:endParaRPr lang="en-US"/>
          </a:p>
        </p:txBody>
      </p:sp>
    </p:spTree>
    <p:extLst>
      <p:ext uri="{BB962C8B-B14F-4D97-AF65-F5344CB8AC3E}">
        <p14:creationId xmlns:p14="http://schemas.microsoft.com/office/powerpoint/2010/main" val="417757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FCF280-991E-4062-91A3-D4ACCBDD68E4}"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A30CA-D8CC-4405-90ED-81494227058C}" type="slidenum">
              <a:rPr lang="en-US" smtClean="0"/>
              <a:t>‹#›</a:t>
            </a:fld>
            <a:endParaRPr lang="en-US"/>
          </a:p>
        </p:txBody>
      </p:sp>
    </p:spTree>
    <p:extLst>
      <p:ext uri="{BB962C8B-B14F-4D97-AF65-F5344CB8AC3E}">
        <p14:creationId xmlns:p14="http://schemas.microsoft.com/office/powerpoint/2010/main" val="182253696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FCF280-991E-4062-91A3-D4ACCBDD68E4}"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A30CA-D8CC-4405-90ED-81494227058C}" type="slidenum">
              <a:rPr lang="en-US" smtClean="0"/>
              <a:t>‹#›</a:t>
            </a:fld>
            <a:endParaRPr lang="en-US"/>
          </a:p>
        </p:txBody>
      </p:sp>
    </p:spTree>
    <p:extLst>
      <p:ext uri="{BB962C8B-B14F-4D97-AF65-F5344CB8AC3E}">
        <p14:creationId xmlns:p14="http://schemas.microsoft.com/office/powerpoint/2010/main" val="83707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FCF280-991E-4062-91A3-D4ACCBDD68E4}"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A30CA-D8CC-4405-90ED-81494227058C}" type="slidenum">
              <a:rPr lang="en-US" smtClean="0"/>
              <a:t>‹#›</a:t>
            </a:fld>
            <a:endParaRPr lang="en-US"/>
          </a:p>
        </p:txBody>
      </p:sp>
    </p:spTree>
    <p:extLst>
      <p:ext uri="{BB962C8B-B14F-4D97-AF65-F5344CB8AC3E}">
        <p14:creationId xmlns:p14="http://schemas.microsoft.com/office/powerpoint/2010/main" val="113398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FCF280-991E-4062-91A3-D4ACCBDD68E4}"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A30CA-D8CC-4405-90ED-81494227058C}" type="slidenum">
              <a:rPr lang="en-US" smtClean="0"/>
              <a:t>‹#›</a:t>
            </a:fld>
            <a:endParaRPr lang="en-US"/>
          </a:p>
        </p:txBody>
      </p:sp>
    </p:spTree>
    <p:extLst>
      <p:ext uri="{BB962C8B-B14F-4D97-AF65-F5344CB8AC3E}">
        <p14:creationId xmlns:p14="http://schemas.microsoft.com/office/powerpoint/2010/main" val="6111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FCF280-991E-4062-91A3-D4ACCBDD68E4}" type="datetimeFigureOut">
              <a:rPr lang="en-US" smtClean="0"/>
              <a:t>9/10/18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A30CA-D8CC-4405-90ED-81494227058C}" type="slidenum">
              <a:rPr lang="en-US" smtClean="0"/>
              <a:t>‹#›</a:t>
            </a:fld>
            <a:endParaRPr lang="en-US"/>
          </a:p>
        </p:txBody>
      </p:sp>
    </p:spTree>
    <p:extLst>
      <p:ext uri="{BB962C8B-B14F-4D97-AF65-F5344CB8AC3E}">
        <p14:creationId xmlns:p14="http://schemas.microsoft.com/office/powerpoint/2010/main" val="52715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FCF280-991E-4062-91A3-D4ACCBDD68E4}"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A30CA-D8CC-4405-90ED-81494227058C}" type="slidenum">
              <a:rPr lang="en-US" smtClean="0"/>
              <a:t>‹#›</a:t>
            </a:fld>
            <a:endParaRPr lang="en-US"/>
          </a:p>
        </p:txBody>
      </p:sp>
    </p:spTree>
    <p:extLst>
      <p:ext uri="{BB962C8B-B14F-4D97-AF65-F5344CB8AC3E}">
        <p14:creationId xmlns:p14="http://schemas.microsoft.com/office/powerpoint/2010/main" val="153383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FCF280-991E-4062-91A3-D4ACCBDD68E4}" type="datetimeFigureOut">
              <a:rPr lang="en-US" smtClean="0"/>
              <a:t>9/10/18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A30CA-D8CC-4405-90ED-81494227058C}" type="slidenum">
              <a:rPr lang="en-US" smtClean="0"/>
              <a:t>‹#›</a:t>
            </a:fld>
            <a:endParaRPr lang="en-US"/>
          </a:p>
        </p:txBody>
      </p:sp>
    </p:spTree>
    <p:extLst>
      <p:ext uri="{BB962C8B-B14F-4D97-AF65-F5344CB8AC3E}">
        <p14:creationId xmlns:p14="http://schemas.microsoft.com/office/powerpoint/2010/main" val="332148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FCF280-991E-4062-91A3-D4ACCBDD68E4}" type="datetimeFigureOut">
              <a:rPr lang="en-US" smtClean="0"/>
              <a:t>9/10/18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A30CA-D8CC-4405-90ED-81494227058C}" type="slidenum">
              <a:rPr lang="en-US" smtClean="0"/>
              <a:t>‹#›</a:t>
            </a:fld>
            <a:endParaRPr lang="en-US"/>
          </a:p>
        </p:txBody>
      </p:sp>
    </p:spTree>
    <p:extLst>
      <p:ext uri="{BB962C8B-B14F-4D97-AF65-F5344CB8AC3E}">
        <p14:creationId xmlns:p14="http://schemas.microsoft.com/office/powerpoint/2010/main" val="364195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CF280-991E-4062-91A3-D4ACCBDD68E4}" type="datetimeFigureOut">
              <a:rPr lang="en-US" smtClean="0"/>
              <a:t>9/10/18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A30CA-D8CC-4405-90ED-81494227058C}" type="slidenum">
              <a:rPr lang="en-US" smtClean="0"/>
              <a:t>‹#›</a:t>
            </a:fld>
            <a:endParaRPr lang="en-US"/>
          </a:p>
        </p:txBody>
      </p:sp>
    </p:spTree>
    <p:extLst>
      <p:ext uri="{BB962C8B-B14F-4D97-AF65-F5344CB8AC3E}">
        <p14:creationId xmlns:p14="http://schemas.microsoft.com/office/powerpoint/2010/main" val="305956996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FCF280-991E-4062-91A3-D4ACCBDD68E4}"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A30CA-D8CC-4405-90ED-81494227058C}" type="slidenum">
              <a:rPr lang="en-US" smtClean="0"/>
              <a:t>‹#›</a:t>
            </a:fld>
            <a:endParaRPr lang="en-US"/>
          </a:p>
        </p:txBody>
      </p:sp>
    </p:spTree>
    <p:extLst>
      <p:ext uri="{BB962C8B-B14F-4D97-AF65-F5344CB8AC3E}">
        <p14:creationId xmlns:p14="http://schemas.microsoft.com/office/powerpoint/2010/main" val="24709929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FCF280-991E-4062-91A3-D4ACCBDD68E4}" type="datetimeFigureOut">
              <a:rPr lang="en-US" smtClean="0"/>
              <a:t>9/10/18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A30CA-D8CC-4405-90ED-81494227058C}" type="slidenum">
              <a:rPr lang="en-US" smtClean="0"/>
              <a:t>‹#›</a:t>
            </a:fld>
            <a:endParaRPr lang="en-US"/>
          </a:p>
        </p:txBody>
      </p:sp>
    </p:spTree>
    <p:extLst>
      <p:ext uri="{BB962C8B-B14F-4D97-AF65-F5344CB8AC3E}">
        <p14:creationId xmlns:p14="http://schemas.microsoft.com/office/powerpoint/2010/main" val="233791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CF280-991E-4062-91A3-D4ACCBDD68E4}" type="datetimeFigureOut">
              <a:rPr lang="en-US" smtClean="0"/>
              <a:t>9/10/18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A30CA-D8CC-4405-90ED-81494227058C}" type="slidenum">
              <a:rPr lang="en-US" smtClean="0"/>
              <a:t>‹#›</a:t>
            </a:fld>
            <a:endParaRPr lang="en-US"/>
          </a:p>
        </p:txBody>
      </p:sp>
    </p:spTree>
    <p:extLst>
      <p:ext uri="{BB962C8B-B14F-4D97-AF65-F5344CB8AC3E}">
        <p14:creationId xmlns:p14="http://schemas.microsoft.com/office/powerpoint/2010/main" val="828093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4E9B-5196-2C4D-8DA5-EF8C5EA25514}"/>
              </a:ext>
            </a:extLst>
          </p:cNvPr>
          <p:cNvSpPr>
            <a:spLocks noGrp="1"/>
          </p:cNvSpPr>
          <p:nvPr>
            <p:ph type="title"/>
          </p:nvPr>
        </p:nvSpPr>
        <p:spPr>
          <a:solidFill>
            <a:schemeClr val="tx2">
              <a:lumMod val="40000"/>
              <a:lumOff val="60000"/>
            </a:schemeClr>
          </a:solidFill>
        </p:spPr>
        <p:txBody>
          <a:bodyPr/>
          <a:lstStyle/>
          <a:p>
            <a:pPr algn="ctr"/>
            <a:r>
              <a:rPr lang="en-US" dirty="0"/>
              <a:t>Protect Kansas Kids from Big Tobacco</a:t>
            </a:r>
          </a:p>
        </p:txBody>
      </p:sp>
      <p:sp>
        <p:nvSpPr>
          <p:cNvPr id="3" name="TextBox 2">
            <a:extLst>
              <a:ext uri="{FF2B5EF4-FFF2-40B4-BE49-F238E27FC236}">
                <a16:creationId xmlns:a16="http://schemas.microsoft.com/office/drawing/2014/main" id="{BF7269F7-E7B3-4E46-B509-0FF1D5B0F821}"/>
              </a:ext>
            </a:extLst>
          </p:cNvPr>
          <p:cNvSpPr txBox="1"/>
          <p:nvPr/>
        </p:nvSpPr>
        <p:spPr>
          <a:xfrm>
            <a:off x="838200" y="1995054"/>
            <a:ext cx="10515600" cy="5016758"/>
          </a:xfrm>
          <a:prstGeom prst="rect">
            <a:avLst/>
          </a:prstGeom>
          <a:solidFill>
            <a:schemeClr val="accent2">
              <a:lumMod val="60000"/>
              <a:lumOff val="40000"/>
            </a:schemeClr>
          </a:solidFill>
        </p:spPr>
        <p:txBody>
          <a:bodyPr wrap="square" rtlCol="0">
            <a:spAutoFit/>
          </a:bodyPr>
          <a:lstStyle/>
          <a:p>
            <a:r>
              <a:rPr lang="en-US" sz="3200" b="1" dirty="0">
                <a:solidFill>
                  <a:schemeClr val="bg1"/>
                </a:solidFill>
              </a:rPr>
              <a:t>Vicki Collie-Akers, </a:t>
            </a:r>
            <a:r>
              <a:rPr lang="en-US" sz="3200" dirty="0"/>
              <a:t>Associate Director for Health Promotion Research Center for Community Health and Development Life Span Institute, University of Kansas</a:t>
            </a:r>
          </a:p>
          <a:p>
            <a:endParaRPr lang="en-US" sz="3200" dirty="0"/>
          </a:p>
          <a:p>
            <a:r>
              <a:rPr lang="en-US" sz="3200" b="1" dirty="0">
                <a:solidFill>
                  <a:schemeClr val="bg1"/>
                </a:solidFill>
              </a:rPr>
              <a:t>Ruth </a:t>
            </a:r>
            <a:r>
              <a:rPr lang="en-US" sz="3200" b="1" dirty="0" err="1">
                <a:solidFill>
                  <a:schemeClr val="bg1"/>
                </a:solidFill>
              </a:rPr>
              <a:t>Gathunguri</a:t>
            </a:r>
            <a:r>
              <a:rPr lang="en-US" sz="3200" b="1" dirty="0">
                <a:solidFill>
                  <a:schemeClr val="bg1"/>
                </a:solidFill>
              </a:rPr>
              <a:t>, </a:t>
            </a:r>
            <a:r>
              <a:rPr lang="en-US" sz="3200" dirty="0"/>
              <a:t>Senior Free State High School and 2018 Boys and Girl Club Kansas Youth of the Year</a:t>
            </a:r>
          </a:p>
          <a:p>
            <a:endParaRPr lang="en-US" sz="3200" dirty="0"/>
          </a:p>
          <a:p>
            <a:r>
              <a:rPr lang="en-US" sz="3200" dirty="0">
                <a:solidFill>
                  <a:schemeClr val="bg1"/>
                </a:solidFill>
              </a:rPr>
              <a:t>Monica </a:t>
            </a:r>
            <a:r>
              <a:rPr lang="en-US" sz="3200" dirty="0" err="1">
                <a:solidFill>
                  <a:schemeClr val="bg1"/>
                </a:solidFill>
              </a:rPr>
              <a:t>Dittner</a:t>
            </a:r>
            <a:r>
              <a:rPr lang="en-US" sz="3200" dirty="0">
                <a:solidFill>
                  <a:schemeClr val="bg1"/>
                </a:solidFill>
              </a:rPr>
              <a:t>, </a:t>
            </a:r>
            <a:r>
              <a:rPr lang="en-US" sz="3200" dirty="0"/>
              <a:t>Executive Director B&amp;GC</a:t>
            </a:r>
          </a:p>
          <a:p>
            <a:endParaRPr lang="en-US" sz="3200" dirty="0"/>
          </a:p>
          <a:p>
            <a:r>
              <a:rPr lang="en-US" sz="3200" b="1" dirty="0">
                <a:solidFill>
                  <a:schemeClr val="bg1"/>
                </a:solidFill>
              </a:rPr>
              <a:t>Denise Johnson</a:t>
            </a:r>
            <a:r>
              <a:rPr lang="en-US" sz="3200" dirty="0">
                <a:solidFill>
                  <a:schemeClr val="bg1"/>
                </a:solidFill>
              </a:rPr>
              <a:t>, </a:t>
            </a:r>
            <a:r>
              <a:rPr lang="en-US" sz="3200" dirty="0"/>
              <a:t>Assistant Director of Health and Wellness</a:t>
            </a:r>
          </a:p>
        </p:txBody>
      </p:sp>
    </p:spTree>
    <p:extLst>
      <p:ext uri="{BB962C8B-B14F-4D97-AF65-F5344CB8AC3E}">
        <p14:creationId xmlns:p14="http://schemas.microsoft.com/office/powerpoint/2010/main" val="7750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B3A86C7-E9B0-4122-834B-D8DC6397D277}"/>
              </a:ext>
            </a:extLst>
          </p:cNvPr>
          <p:cNvSpPr/>
          <p:nvPr/>
        </p:nvSpPr>
        <p:spPr>
          <a:xfrm>
            <a:off x="7010400" y="72508"/>
            <a:ext cx="4745933" cy="30032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Tobacco 21:  Raise the Age to Prevent a New Generation of Addiction</a:t>
            </a:r>
          </a:p>
        </p:txBody>
      </p:sp>
      <p:sp>
        <p:nvSpPr>
          <p:cNvPr id="3" name="Oval 2">
            <a:extLst>
              <a:ext uri="{FF2B5EF4-FFF2-40B4-BE49-F238E27FC236}">
                <a16:creationId xmlns:a16="http://schemas.microsoft.com/office/drawing/2014/main" id="{ACF2352E-65E6-4779-8097-5086C7533BBA}"/>
              </a:ext>
            </a:extLst>
          </p:cNvPr>
          <p:cNvSpPr/>
          <p:nvPr/>
        </p:nvSpPr>
        <p:spPr>
          <a:xfrm>
            <a:off x="374374" y="382012"/>
            <a:ext cx="2067339" cy="162594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T21 Prevents!</a:t>
            </a:r>
          </a:p>
        </p:txBody>
      </p:sp>
      <p:sp>
        <p:nvSpPr>
          <p:cNvPr id="6" name="TextBox 5">
            <a:extLst>
              <a:ext uri="{FF2B5EF4-FFF2-40B4-BE49-F238E27FC236}">
                <a16:creationId xmlns:a16="http://schemas.microsoft.com/office/drawing/2014/main" id="{97F4624B-CA45-47A5-A902-061A70165FED}"/>
              </a:ext>
            </a:extLst>
          </p:cNvPr>
          <p:cNvSpPr txBox="1"/>
          <p:nvPr/>
        </p:nvSpPr>
        <p:spPr>
          <a:xfrm>
            <a:off x="202096" y="2080261"/>
            <a:ext cx="2501348"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 Tobacco 21 law requires sellers to only sell tobacco products, including e-cigarettes to those 21 and older,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eliminating the supply chain to teens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This is a preventive measure designed to delay initiation </a:t>
            </a:r>
            <a:r>
              <a:rPr lang="en-US" sz="1600" dirty="0">
                <a:solidFill>
                  <a:prstClr val="black"/>
                </a:solidFill>
                <a:latin typeface="Calibri" panose="020F0502020204030204"/>
              </a:rPr>
              <a:t>of</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these products at a time when we are most vulnerable to addiction, the teen years.  This measure will save the lives of Kansans and help them avoid a lifetime of addiction and illness.</a:t>
            </a:r>
          </a:p>
        </p:txBody>
      </p:sp>
      <p:sp>
        <p:nvSpPr>
          <p:cNvPr id="7" name="Oval 6">
            <a:extLst>
              <a:ext uri="{FF2B5EF4-FFF2-40B4-BE49-F238E27FC236}">
                <a16:creationId xmlns:a16="http://schemas.microsoft.com/office/drawing/2014/main" id="{46A35865-7C72-4A59-9FED-858C4AA9D14C}"/>
              </a:ext>
            </a:extLst>
          </p:cNvPr>
          <p:cNvSpPr/>
          <p:nvPr/>
        </p:nvSpPr>
        <p:spPr>
          <a:xfrm>
            <a:off x="3963227" y="2007956"/>
            <a:ext cx="2067339" cy="162594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T21 Works!</a:t>
            </a:r>
          </a:p>
        </p:txBody>
      </p:sp>
      <p:sp>
        <p:nvSpPr>
          <p:cNvPr id="8" name="TextBox 7">
            <a:extLst>
              <a:ext uri="{FF2B5EF4-FFF2-40B4-BE49-F238E27FC236}">
                <a16:creationId xmlns:a16="http://schemas.microsoft.com/office/drawing/2014/main" id="{F5EAFEA3-A32C-4E7B-AED9-DAC1B3F6C872}"/>
              </a:ext>
            </a:extLst>
          </p:cNvPr>
          <p:cNvSpPr txBox="1"/>
          <p:nvPr/>
        </p:nvSpPr>
        <p:spPr>
          <a:xfrm>
            <a:off x="2983395" y="3803810"/>
            <a:ext cx="4027005"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There is already proof that T21 laws work.  Needham, Massachusetts was the first city to adopt T21 in 2005.  Needham saw its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youth smoking rates decline by 50%</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while surrounding communities without T21 policies saw little reduction in youth use rates over the same period.  More recently, Chicago studied the impact of its T21 policy in 2017 and found declines comparable to Needham’s.</a:t>
            </a:r>
          </a:p>
        </p:txBody>
      </p:sp>
      <p:sp>
        <p:nvSpPr>
          <p:cNvPr id="9" name="TextBox 8">
            <a:extLst>
              <a:ext uri="{FF2B5EF4-FFF2-40B4-BE49-F238E27FC236}">
                <a16:creationId xmlns:a16="http://schemas.microsoft.com/office/drawing/2014/main" id="{30BF8B5D-18AA-4D1A-B7A0-8D2D9F1F0872}"/>
              </a:ext>
            </a:extLst>
          </p:cNvPr>
          <p:cNvSpPr txBox="1"/>
          <p:nvPr/>
        </p:nvSpPr>
        <p:spPr>
          <a:xfrm>
            <a:off x="7290351" y="4478800"/>
            <a:ext cx="4888394"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 Institute of Medicine (IOM) study estimates a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reduction in tobacco use of 25% among 15-17 year old's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a 15% reduction for 18-20 year old's if a Tobacco 21 policy is in place.  This would result in an overall smoking decline of 12%.</a:t>
            </a:r>
          </a:p>
        </p:txBody>
      </p:sp>
      <p:sp>
        <p:nvSpPr>
          <p:cNvPr id="10" name="Oval 9">
            <a:extLst>
              <a:ext uri="{FF2B5EF4-FFF2-40B4-BE49-F238E27FC236}">
                <a16:creationId xmlns:a16="http://schemas.microsoft.com/office/drawing/2014/main" id="{45147EB8-7CF6-40CF-937E-82F32346090C}"/>
              </a:ext>
            </a:extLst>
          </p:cNvPr>
          <p:cNvSpPr/>
          <p:nvPr/>
        </p:nvSpPr>
        <p:spPr>
          <a:xfrm>
            <a:off x="8174935" y="3283226"/>
            <a:ext cx="2067339" cy="162594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T21 Saves!</a:t>
            </a:r>
          </a:p>
        </p:txBody>
      </p:sp>
      <p:pic>
        <p:nvPicPr>
          <p:cNvPr id="11" name="Picture 10">
            <a:extLst>
              <a:ext uri="{FF2B5EF4-FFF2-40B4-BE49-F238E27FC236}">
                <a16:creationId xmlns:a16="http://schemas.microsoft.com/office/drawing/2014/main" id="{5872E5F8-8B54-4DFD-AD2A-95FD03E3B030}"/>
              </a:ext>
            </a:extLst>
          </p:cNvPr>
          <p:cNvPicPr>
            <a:picLocks noChangeAspect="1"/>
          </p:cNvPicPr>
          <p:nvPr/>
        </p:nvPicPr>
        <p:blipFill>
          <a:blip r:embed="rId3"/>
          <a:stretch>
            <a:fillRect/>
          </a:stretch>
        </p:blipFill>
        <p:spPr>
          <a:xfrm>
            <a:off x="3114426" y="396690"/>
            <a:ext cx="3425957" cy="832916"/>
          </a:xfrm>
          <a:prstGeom prst="rect">
            <a:avLst/>
          </a:prstGeom>
        </p:spPr>
      </p:pic>
      <p:sp>
        <p:nvSpPr>
          <p:cNvPr id="4" name="TextBox 3">
            <a:extLst>
              <a:ext uri="{FF2B5EF4-FFF2-40B4-BE49-F238E27FC236}">
                <a16:creationId xmlns:a16="http://schemas.microsoft.com/office/drawing/2014/main" id="{B7BDBFB8-E363-4C10-82FF-E125CBB727EC}"/>
              </a:ext>
            </a:extLst>
          </p:cNvPr>
          <p:cNvSpPr txBox="1"/>
          <p:nvPr/>
        </p:nvSpPr>
        <p:spPr>
          <a:xfrm>
            <a:off x="202096" y="6325724"/>
            <a:ext cx="7513154"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Source: Kessel Schneider S., Community Reductions in Youth Smoking After Raising the Minimum Tobacco Sales Age to 21</a:t>
            </a:r>
          </a:p>
        </p:txBody>
      </p:sp>
    </p:spTree>
    <p:extLst>
      <p:ext uri="{BB962C8B-B14F-4D97-AF65-F5344CB8AC3E}">
        <p14:creationId xmlns:p14="http://schemas.microsoft.com/office/powerpoint/2010/main" val="124088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9851F4-1B63-4330-A8F1-AF216EE0E9BC}"/>
              </a:ext>
            </a:extLst>
          </p:cNvPr>
          <p:cNvPicPr>
            <a:picLocks noChangeAspect="1"/>
          </p:cNvPicPr>
          <p:nvPr/>
        </p:nvPicPr>
        <p:blipFill>
          <a:blip r:embed="rId3"/>
          <a:stretch>
            <a:fillRect/>
          </a:stretch>
        </p:blipFill>
        <p:spPr>
          <a:xfrm>
            <a:off x="838200" y="732356"/>
            <a:ext cx="3425957" cy="832916"/>
          </a:xfrm>
          <a:prstGeom prst="rect">
            <a:avLst/>
          </a:prstGeom>
        </p:spPr>
      </p:pic>
      <p:sp>
        <p:nvSpPr>
          <p:cNvPr id="4" name="Content Placeholder 3">
            <a:extLst>
              <a:ext uri="{FF2B5EF4-FFF2-40B4-BE49-F238E27FC236}">
                <a16:creationId xmlns:a16="http://schemas.microsoft.com/office/drawing/2014/main" id="{BED759E4-B77B-48F8-9160-2EF4B724F37C}"/>
              </a:ext>
            </a:extLst>
          </p:cNvPr>
          <p:cNvSpPr>
            <a:spLocks noGrp="1"/>
          </p:cNvSpPr>
          <p:nvPr>
            <p:ph idx="1"/>
          </p:nvPr>
        </p:nvSpPr>
        <p:spPr>
          <a:xfrm>
            <a:off x="838200" y="1825625"/>
            <a:ext cx="3832185" cy="4351338"/>
          </a:xfrm>
        </p:spPr>
        <p:txBody>
          <a:bodyPr/>
          <a:lstStyle/>
          <a:p>
            <a:r>
              <a:rPr lang="en-US" dirty="0"/>
              <a:t>21 cities and counties in Kansas have adopted T21 laws</a:t>
            </a:r>
          </a:p>
        </p:txBody>
      </p:sp>
      <p:pic>
        <p:nvPicPr>
          <p:cNvPr id="5" name="Picture 4">
            <a:extLst>
              <a:ext uri="{FF2B5EF4-FFF2-40B4-BE49-F238E27FC236}">
                <a16:creationId xmlns:a16="http://schemas.microsoft.com/office/drawing/2014/main" id="{11BCBED0-52BF-410D-8432-2BA22B87B2C3}"/>
              </a:ext>
            </a:extLst>
          </p:cNvPr>
          <p:cNvPicPr>
            <a:picLocks noChangeAspect="1"/>
          </p:cNvPicPr>
          <p:nvPr/>
        </p:nvPicPr>
        <p:blipFill>
          <a:blip r:embed="rId4"/>
          <a:stretch>
            <a:fillRect/>
          </a:stretch>
        </p:blipFill>
        <p:spPr>
          <a:xfrm>
            <a:off x="4933006" y="1444487"/>
            <a:ext cx="6930388" cy="5208103"/>
          </a:xfrm>
          <a:prstGeom prst="rect">
            <a:avLst/>
          </a:prstGeom>
        </p:spPr>
      </p:pic>
    </p:spTree>
    <p:extLst>
      <p:ext uri="{BB962C8B-B14F-4D97-AF65-F5344CB8AC3E}">
        <p14:creationId xmlns:p14="http://schemas.microsoft.com/office/powerpoint/2010/main" val="19349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00CDFE-00D5-47CC-822E-811E0E792123}"/>
              </a:ext>
            </a:extLst>
          </p:cNvPr>
          <p:cNvPicPr>
            <a:picLocks noGrp="1" noChangeAspect="1"/>
          </p:cNvPicPr>
          <p:nvPr>
            <p:ph idx="1"/>
          </p:nvPr>
        </p:nvPicPr>
        <p:blipFill>
          <a:blip r:embed="rId3"/>
          <a:stretch>
            <a:fillRect/>
          </a:stretch>
        </p:blipFill>
        <p:spPr>
          <a:xfrm>
            <a:off x="3824304" y="369955"/>
            <a:ext cx="8290039" cy="6205572"/>
          </a:xfrm>
          <a:prstGeom prst="rect">
            <a:avLst/>
          </a:prstGeom>
        </p:spPr>
      </p:pic>
      <p:pic>
        <p:nvPicPr>
          <p:cNvPr id="6" name="Picture 5">
            <a:extLst>
              <a:ext uri="{FF2B5EF4-FFF2-40B4-BE49-F238E27FC236}">
                <a16:creationId xmlns:a16="http://schemas.microsoft.com/office/drawing/2014/main" id="{52E3E9CA-D1F2-4A76-AE1D-3790DBF1883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6837" y="2475287"/>
            <a:ext cx="3419774" cy="1668017"/>
          </a:xfrm>
          <a:prstGeom prst="rect">
            <a:avLst/>
          </a:prstGeom>
        </p:spPr>
      </p:pic>
    </p:spTree>
    <p:extLst>
      <p:ext uri="{BB962C8B-B14F-4D97-AF65-F5344CB8AC3E}">
        <p14:creationId xmlns:p14="http://schemas.microsoft.com/office/powerpoint/2010/main" val="384317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1AE7-E20F-5E49-9392-B7F965C15130}"/>
              </a:ext>
            </a:extLst>
          </p:cNvPr>
          <p:cNvSpPr>
            <a:spLocks noGrp="1"/>
          </p:cNvSpPr>
          <p:nvPr>
            <p:ph type="title"/>
          </p:nvPr>
        </p:nvSpPr>
        <p:spPr>
          <a:solidFill>
            <a:schemeClr val="bg2">
              <a:lumMod val="75000"/>
            </a:schemeClr>
          </a:solidFill>
        </p:spPr>
        <p:txBody>
          <a:bodyPr/>
          <a:lstStyle/>
          <a:p>
            <a:pPr algn="ctr"/>
            <a:r>
              <a:rPr lang="en-US" b="1" dirty="0">
                <a:solidFill>
                  <a:schemeClr val="bg1"/>
                </a:solidFill>
              </a:rPr>
              <a:t>District Next Steps</a:t>
            </a:r>
          </a:p>
        </p:txBody>
      </p:sp>
      <p:sp>
        <p:nvSpPr>
          <p:cNvPr id="3" name="Content Placeholder 2">
            <a:extLst>
              <a:ext uri="{FF2B5EF4-FFF2-40B4-BE49-F238E27FC236}">
                <a16:creationId xmlns:a16="http://schemas.microsoft.com/office/drawing/2014/main" id="{9CD22B3F-3A9D-A04D-8CCD-721E7B41BA1D}"/>
              </a:ext>
            </a:extLst>
          </p:cNvPr>
          <p:cNvSpPr>
            <a:spLocks noGrp="1"/>
          </p:cNvSpPr>
          <p:nvPr>
            <p:ph idx="1"/>
          </p:nvPr>
        </p:nvSpPr>
        <p:spPr>
          <a:solidFill>
            <a:srgbClr val="00B0F0"/>
          </a:solidFill>
          <a:ln>
            <a:solidFill>
              <a:srgbClr val="00B0F0"/>
            </a:solidFill>
          </a:ln>
        </p:spPr>
        <p:txBody>
          <a:bodyPr>
            <a:normAutofit/>
          </a:bodyPr>
          <a:lstStyle/>
          <a:p>
            <a:endParaRPr lang="en-US" sz="3200" dirty="0"/>
          </a:p>
          <a:p>
            <a:r>
              <a:rPr lang="en-US" sz="4000" dirty="0">
                <a:solidFill>
                  <a:schemeClr val="bg1"/>
                </a:solidFill>
              </a:rPr>
              <a:t>Presentations to Staff</a:t>
            </a:r>
          </a:p>
          <a:p>
            <a:r>
              <a:rPr lang="en-US" sz="4000" dirty="0">
                <a:solidFill>
                  <a:schemeClr val="bg1"/>
                </a:solidFill>
              </a:rPr>
              <a:t>Collaboration on Curriculum </a:t>
            </a:r>
          </a:p>
          <a:p>
            <a:r>
              <a:rPr lang="en-US" sz="4000" dirty="0">
                <a:solidFill>
                  <a:schemeClr val="bg1"/>
                </a:solidFill>
              </a:rPr>
              <a:t>Community Supports </a:t>
            </a:r>
          </a:p>
          <a:p>
            <a:r>
              <a:rPr lang="en-US" sz="4000" dirty="0">
                <a:solidFill>
                  <a:schemeClr val="bg1"/>
                </a:solidFill>
              </a:rPr>
              <a:t>Implement </a:t>
            </a:r>
          </a:p>
        </p:txBody>
      </p:sp>
    </p:spTree>
    <p:extLst>
      <p:ext uri="{BB962C8B-B14F-4D97-AF65-F5344CB8AC3E}">
        <p14:creationId xmlns:p14="http://schemas.microsoft.com/office/powerpoint/2010/main" val="41666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E35CA8-245B-4FBE-B555-24B6F5247DF0}"/>
              </a:ext>
            </a:extLst>
          </p:cNvPr>
          <p:cNvSpPr>
            <a:spLocks noGrp="1"/>
          </p:cNvSpPr>
          <p:nvPr>
            <p:ph idx="1"/>
          </p:nvPr>
        </p:nvSpPr>
        <p:spPr>
          <a:prstGeom prst="rect">
            <a:avLst/>
          </a:prstGeom>
          <a:ln>
            <a:noFill/>
          </a:ln>
        </p:spPr>
        <p:txBody>
          <a:bodyPr vert="horz" wrap="square" lIns="0" tIns="0" rIns="0" bIns="0" rtlCol="0">
            <a:noAutofit/>
          </a:bodyPr>
          <a:lstStyle/>
          <a:p>
            <a:pPr marL="0" marR="0" indent="0" algn="ctr">
              <a:lnSpc>
                <a:spcPct val="107000"/>
              </a:lnSpc>
              <a:spcBef>
                <a:spcPts val="0"/>
              </a:spcBef>
              <a:spcAft>
                <a:spcPts val="800"/>
              </a:spcAft>
              <a:buNone/>
            </a:pPr>
            <a:r>
              <a:rPr lang="en-US" dirty="0">
                <a:solidFill>
                  <a:srgbClr val="338825"/>
                </a:solidFill>
                <a:effectLst/>
                <a:latin typeface="Times New Roman" panose="02020603050405020304" pitchFamily="18" charset="0"/>
                <a:ea typeface="Times New Roman" panose="02020603050405020304" pitchFamily="18" charset="0"/>
              </a:rPr>
              <a:t>It</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is</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time</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to</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raise</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the</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sales</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age</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of</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tobacco</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and</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nicotine</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products</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to</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21</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years</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of</a:t>
            </a:r>
            <a:r>
              <a:rPr lang="en-US" spc="85" dirty="0">
                <a:solidFill>
                  <a:srgbClr val="338825"/>
                </a:solidFill>
                <a:effectLst/>
                <a:latin typeface="Times New Roman" panose="02020603050405020304" pitchFamily="18" charset="0"/>
                <a:ea typeface="Times New Roman" panose="02020603050405020304" pitchFamily="18" charset="0"/>
              </a:rPr>
              <a:t> </a:t>
            </a:r>
            <a:r>
              <a:rPr lang="en-US" dirty="0">
                <a:solidFill>
                  <a:srgbClr val="338825"/>
                </a:solidFill>
                <a:effectLst/>
                <a:latin typeface="Times New Roman" panose="02020603050405020304" pitchFamily="18" charset="0"/>
                <a:ea typeface="Times New Roman" panose="02020603050405020304" pitchFamily="18" charset="0"/>
              </a:rPr>
              <a:t>age</a:t>
            </a:r>
            <a:r>
              <a:rPr lang="en-US" dirty="0">
                <a:solidFill>
                  <a:srgbClr val="338825"/>
                </a:solidFill>
                <a:latin typeface="Times New Roman" panose="02020603050405020304" pitchFamily="18" charset="0"/>
                <a:ea typeface="Times New Roman" panose="02020603050405020304" pitchFamily="18" charset="0"/>
              </a:rPr>
              <a:t> in Lawrence and Douglas County. </a:t>
            </a:r>
          </a:p>
          <a:p>
            <a:pPr marL="0" marR="0" indent="0" algn="ctr">
              <a:lnSpc>
                <a:spcPct val="107000"/>
              </a:lnSpc>
              <a:spcBef>
                <a:spcPts val="0"/>
              </a:spcBef>
              <a:spcAft>
                <a:spcPts val="800"/>
              </a:spcAft>
              <a:buNone/>
            </a:pPr>
            <a:endParaRPr lang="en-US" dirty="0">
              <a:solidFill>
                <a:srgbClr val="338825"/>
              </a:solidFill>
              <a:latin typeface="Times New Roman" panose="02020603050405020304" pitchFamily="18" charset="0"/>
              <a:ea typeface="Times New Roman" panose="02020603050405020304" pitchFamily="18" charset="0"/>
            </a:endParaRPr>
          </a:p>
          <a:p>
            <a:pPr marL="0" marR="0" indent="0" algn="ctr">
              <a:lnSpc>
                <a:spcPct val="107000"/>
              </a:lnSpc>
              <a:spcBef>
                <a:spcPts val="0"/>
              </a:spcBef>
              <a:spcAft>
                <a:spcPts val="800"/>
              </a:spcAft>
              <a:buNone/>
            </a:pPr>
            <a:endParaRPr lang="en-US" dirty="0">
              <a:solidFill>
                <a:srgbClr val="338825"/>
              </a:solidFill>
              <a:latin typeface="Times New Roman" panose="02020603050405020304" pitchFamily="18" charset="0"/>
              <a:ea typeface="Times New Roman" panose="02020603050405020304" pitchFamily="18" charset="0"/>
            </a:endParaRPr>
          </a:p>
          <a:p>
            <a:pPr marL="0" marR="0" indent="0" algn="ctr">
              <a:lnSpc>
                <a:spcPct val="107000"/>
              </a:lnSpc>
              <a:spcBef>
                <a:spcPts val="0"/>
              </a:spcBef>
              <a:spcAft>
                <a:spcPts val="800"/>
              </a:spcAft>
              <a:buNone/>
            </a:pPr>
            <a:endParaRPr lang="en-US" dirty="0">
              <a:solidFill>
                <a:srgbClr val="338825"/>
              </a:solidFill>
              <a:latin typeface="Times New Roman" panose="02020603050405020304" pitchFamily="18" charset="0"/>
              <a:ea typeface="Times New Roman" panose="02020603050405020304" pitchFamily="18" charset="0"/>
            </a:endParaRPr>
          </a:p>
          <a:p>
            <a:pPr marL="0" marR="0" indent="0" algn="ctr">
              <a:lnSpc>
                <a:spcPct val="107000"/>
              </a:lnSpc>
              <a:spcBef>
                <a:spcPts val="0"/>
              </a:spcBef>
              <a:spcAft>
                <a:spcPts val="800"/>
              </a:spcAft>
              <a:buNone/>
            </a:pPr>
            <a:r>
              <a:rPr lang="en-US" sz="3200" b="1">
                <a:solidFill>
                  <a:srgbClr val="338825"/>
                </a:solidFill>
                <a:latin typeface="Times New Roman" panose="02020603050405020304" pitchFamily="18" charset="0"/>
                <a:ea typeface="Times New Roman" panose="02020603050405020304" pitchFamily="18" charset="0"/>
              </a:rPr>
              <a:t>Questions?</a:t>
            </a:r>
            <a:endParaRPr lang="en-US" sz="3200" b="1" dirty="0">
              <a:solidFill>
                <a:srgbClr val="338825"/>
              </a:solidFill>
              <a:latin typeface="Times New Roman" panose="02020603050405020304" pitchFamily="18" charset="0"/>
              <a:ea typeface="Times New Roman" panose="02020603050405020304" pitchFamily="18" charset="0"/>
            </a:endParaRPr>
          </a:p>
          <a:p>
            <a:pPr marL="0" marR="0" indent="0" algn="ctr">
              <a:lnSpc>
                <a:spcPct val="107000"/>
              </a:lnSpc>
              <a:spcBef>
                <a:spcPts val="0"/>
              </a:spcBef>
              <a:spcAft>
                <a:spcPts val="800"/>
              </a:spcAft>
              <a:buNone/>
            </a:pPr>
            <a:endParaRPr lang="en-US"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3521960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386</Words>
  <Application>Microsoft Macintosh PowerPoint</Application>
  <PresentationFormat>Widescreen</PresentationFormat>
  <Paragraphs>40</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1_Office Theme</vt:lpstr>
      <vt:lpstr>Protect Kansas Kids from Big Tobacco</vt:lpstr>
      <vt:lpstr>PowerPoint Presentation</vt:lpstr>
      <vt:lpstr>PowerPoint Presentation</vt:lpstr>
      <vt:lpstr>PowerPoint Presentation</vt:lpstr>
      <vt:lpstr>District Next Steps</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Collie-Akers, Vicki</dc:creator>
  <cp:lastModifiedBy>Denise Johnson Health/Wellness</cp:lastModifiedBy>
  <cp:revision>8</cp:revision>
  <dcterms:created xsi:type="dcterms:W3CDTF">2018-09-09T19:34:32Z</dcterms:created>
  <dcterms:modified xsi:type="dcterms:W3CDTF">2018-09-10T22:00:55Z</dcterms:modified>
</cp:coreProperties>
</file>